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730828"/>
            <a:ext cx="9001462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Review of Lessons 1 through 7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85611" y="3602038"/>
            <a:ext cx="10431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0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614" y="372974"/>
            <a:ext cx="9001462" cy="79658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importance of time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218057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Verb tense expresses the time of an event or action.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Time </a:t>
            </a:r>
            <a:r>
              <a:rPr lang="en-US" dirty="0"/>
              <a:t>and how it is expressed in writing is very important to English readers. 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English language has twelve different tenses. 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90" y="4531779"/>
            <a:ext cx="2871465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46" y="4014161"/>
            <a:ext cx="2853175" cy="203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812" y="4562262"/>
            <a:ext cx="2798307" cy="1859441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17470" y="4341279"/>
            <a:ext cx="987425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FFFF99"/>
                </a:solidFill>
                <a:latin typeface="Arial" panose="020B0604020202020204" pitchFamily="34" charset="0"/>
              </a:rPr>
              <a:t>flew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215920" y="3823661"/>
            <a:ext cx="987425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99"/>
                </a:solidFill>
                <a:latin typeface="Arial" panose="020B0604020202020204" pitchFamily="34" charset="0"/>
              </a:rPr>
              <a:t>flies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046107" y="4341279"/>
            <a:ext cx="987425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99"/>
                </a:solidFill>
                <a:latin typeface="Arial" panose="020B0604020202020204" pitchFamily="34" charset="0"/>
              </a:rPr>
              <a:t>will fly</a:t>
            </a:r>
          </a:p>
        </p:txBody>
      </p:sp>
    </p:spTree>
    <p:extLst>
      <p:ext uri="{BB962C8B-B14F-4D97-AF65-F5344CB8AC3E}">
        <p14:creationId xmlns:p14="http://schemas.microsoft.com/office/powerpoint/2010/main" val="35214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3" y="375388"/>
            <a:ext cx="9001462" cy="79658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smtClean="0"/>
              <a:t>12 Verb Tenses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99" y="1507472"/>
            <a:ext cx="8091151" cy="48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That's not a </a:t>
            </a:r>
            <a:r>
              <a:rPr lang="en-US" dirty="0" smtClean="0"/>
              <a:t>noun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7"/>
            <a:ext cx="9001462" cy="1961635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Learning </a:t>
            </a:r>
            <a:r>
              <a:rPr lang="en-US" sz="2800" dirty="0"/>
              <a:t>verbs that are </a:t>
            </a:r>
            <a:r>
              <a:rPr lang="en-US" sz="2800" dirty="0" smtClean="0"/>
              <a:t>nouns</a:t>
            </a:r>
          </a:p>
          <a:p>
            <a:r>
              <a:rPr lang="en-US" sz="2800" dirty="0" smtClean="0"/>
              <a:t>Nouns with different meaning in plural form</a:t>
            </a:r>
          </a:p>
          <a:p>
            <a:r>
              <a:rPr lang="en-US" sz="2800" dirty="0" smtClean="0"/>
              <a:t>Introduction to Adjectives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3578137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286" y="399281"/>
            <a:ext cx="7572778" cy="1335110"/>
          </a:xfrm>
        </p:spPr>
        <p:txBody>
          <a:bodyPr>
            <a:normAutofit/>
          </a:bodyPr>
          <a:lstStyle/>
          <a:p>
            <a:r>
              <a:rPr lang="en-US" sz="3600" dirty="0"/>
              <a:t>A word can be both a noun and a </a:t>
            </a:r>
            <a:r>
              <a:rPr lang="en-US" sz="3600" dirty="0" smtClean="0"/>
              <a:t>verb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356839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There </a:t>
            </a:r>
            <a:r>
              <a:rPr lang="en-US" sz="2400" dirty="0"/>
              <a:t>are many words that can be used to name a person, place or thing and also describe an action</a:t>
            </a:r>
            <a:r>
              <a:rPr lang="en-US" sz="24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For example:  Monkeys </a:t>
            </a:r>
            <a:r>
              <a:rPr lang="en-US" sz="2400" dirty="0" smtClean="0">
                <a:solidFill>
                  <a:srgbClr val="FFC000"/>
                </a:solidFill>
              </a:rPr>
              <a:t>love</a:t>
            </a:r>
            <a:r>
              <a:rPr lang="en-US" sz="2400" dirty="0" smtClean="0"/>
              <a:t> bananas.</a:t>
            </a:r>
          </a:p>
          <a:p>
            <a:pPr algn="l"/>
            <a:r>
              <a:rPr lang="en-US" sz="2400" dirty="0"/>
              <a:t>		l</a:t>
            </a:r>
            <a:r>
              <a:rPr lang="en-US" sz="2400" dirty="0" smtClean="0"/>
              <a:t>ove – is a </a:t>
            </a:r>
            <a:r>
              <a:rPr lang="en-US" sz="2400" dirty="0" smtClean="0">
                <a:solidFill>
                  <a:srgbClr val="FFC000"/>
                </a:solidFill>
              </a:rPr>
              <a:t>verb</a:t>
            </a:r>
            <a:r>
              <a:rPr lang="en-US" sz="2400" dirty="0" smtClean="0"/>
              <a:t> in this sentence, 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	but love is also a </a:t>
            </a:r>
            <a:r>
              <a:rPr lang="en-US" sz="2400" dirty="0" smtClean="0">
                <a:solidFill>
                  <a:srgbClr val="FFC000"/>
                </a:solidFill>
              </a:rPr>
              <a:t>noun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710691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/>
          <a:lstStyle/>
          <a:p>
            <a:r>
              <a:rPr lang="en-US" dirty="0" smtClean="0"/>
              <a:t>nouns?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06980" y="2034864"/>
            <a:ext cx="10033247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There are many, many more examples of words that can be both </a:t>
            </a:r>
            <a:r>
              <a:rPr lang="en-US" sz="2400" dirty="0">
                <a:solidFill>
                  <a:srgbClr val="FFC000"/>
                </a:solidFill>
              </a:rPr>
              <a:t>nouns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C000"/>
                </a:solidFill>
              </a:rPr>
              <a:t>verbs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Here </a:t>
            </a:r>
            <a:r>
              <a:rPr lang="en-US" sz="2400" dirty="0"/>
              <a:t>are a few that </a:t>
            </a:r>
            <a:r>
              <a:rPr lang="en-US" sz="2400" dirty="0" smtClean="0"/>
              <a:t>you will </a:t>
            </a:r>
            <a:r>
              <a:rPr lang="en-US" sz="2400" dirty="0"/>
              <a:t>probably </a:t>
            </a:r>
            <a:r>
              <a:rPr lang="en-US" sz="2400" dirty="0" smtClean="0"/>
              <a:t>become familiar </a:t>
            </a:r>
            <a:r>
              <a:rPr lang="en-US" sz="2400" dirty="0"/>
              <a:t>with: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84569" y="3819342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act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cake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balloon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bank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drive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cook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flower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answer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drink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color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bear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help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guide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jump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6367"/>
            <a:ext cx="9001462" cy="1828800"/>
          </a:xfrm>
        </p:spPr>
        <p:txBody>
          <a:bodyPr>
            <a:normAutofit/>
          </a:bodyPr>
          <a:lstStyle/>
          <a:p>
            <a:r>
              <a:rPr lang="en-US" sz="3600" dirty="0"/>
              <a:t>Nouns with different </a:t>
            </a:r>
            <a:r>
              <a:rPr lang="en-US" sz="3600" dirty="0" smtClean="0"/>
              <a:t>meanings </a:t>
            </a:r>
            <a:r>
              <a:rPr lang="en-US" sz="3600" dirty="0"/>
              <a:t>in plural form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41" y="2085753"/>
            <a:ext cx="9569003" cy="1163549"/>
          </a:xfrm>
        </p:spPr>
        <p:txBody>
          <a:bodyPr/>
          <a:lstStyle/>
          <a:p>
            <a:r>
              <a:rPr lang="en-US" dirty="0"/>
              <a:t>Some nouns have different meanings in the singular and the plural. Examples are given below: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865246"/>
            <a:ext cx="9022862" cy="3657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51131"/>
              </p:ext>
            </p:extLst>
          </p:nvPr>
        </p:nvGraphicFramePr>
        <p:xfrm>
          <a:off x="550930" y="3380704"/>
          <a:ext cx="541866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507"/>
                <a:gridCol w="41021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atmosphere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airs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affected manners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blind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unable to see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blinds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protective covering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to keep out light and for privacy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3249302"/>
            <a:ext cx="1854558" cy="135228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17" y="3006947"/>
            <a:ext cx="1672214" cy="15946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23" y="4775650"/>
            <a:ext cx="1741510" cy="175825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06" y="4892922"/>
            <a:ext cx="1640983" cy="164098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59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adjectives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Adjectives are words use to </a:t>
            </a:r>
            <a:r>
              <a:rPr lang="en-US" sz="2400" dirty="0">
                <a:solidFill>
                  <a:srgbClr val="FFC000"/>
                </a:solidFill>
              </a:rPr>
              <a:t>describe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C000"/>
                </a:solidFill>
              </a:rPr>
              <a:t>modify</a:t>
            </a:r>
            <a:r>
              <a:rPr lang="en-US" sz="2400" dirty="0"/>
              <a:t> a noun.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Adjectives never change. 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They </a:t>
            </a:r>
            <a:r>
              <a:rPr lang="en-US" sz="2400" dirty="0"/>
              <a:t>are never plural.	</a:t>
            </a:r>
            <a:endParaRPr lang="en-US" sz="2400" dirty="0" smtClean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/>
              <a:t>Adjectives go before their </a:t>
            </a:r>
            <a:r>
              <a:rPr lang="en-US" sz="2400" dirty="0" smtClean="0"/>
              <a:t>nouns.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Example: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This is a </a:t>
            </a:r>
            <a:r>
              <a:rPr lang="en-US" sz="2400" i="1" dirty="0" smtClean="0">
                <a:solidFill>
                  <a:srgbClr val="FFC000"/>
                </a:solidFill>
              </a:rPr>
              <a:t>nice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monkey.</a:t>
            </a:r>
            <a:r>
              <a:rPr lang="en-US" sz="2400" dirty="0"/>
              <a:t>	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The monkey loves </a:t>
            </a:r>
            <a:r>
              <a:rPr lang="en-US" sz="2400" i="1" dirty="0" smtClean="0">
                <a:solidFill>
                  <a:srgbClr val="FFC000"/>
                </a:solidFill>
              </a:rPr>
              <a:t>fresh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bananas.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3511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Noun or verb or adjective?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95" y="2034864"/>
            <a:ext cx="10353761" cy="3852295"/>
          </a:xfrm>
        </p:spPr>
        <p:txBody>
          <a:bodyPr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Some words can be all three!</a:t>
            </a:r>
            <a:endParaRPr lang="en-US" sz="2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 smtClean="0"/>
              <a:t>For example the word </a:t>
            </a:r>
            <a:r>
              <a:rPr lang="en-US" sz="2400" dirty="0" smtClean="0">
                <a:solidFill>
                  <a:srgbClr val="FFC000"/>
                </a:solidFill>
              </a:rPr>
              <a:t>yellow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The monkey ate a big </a:t>
            </a:r>
            <a:r>
              <a:rPr lang="en-US" sz="2400" i="1" u="sng" dirty="0" smtClean="0"/>
              <a:t>yellow</a:t>
            </a:r>
            <a:r>
              <a:rPr lang="en-US" sz="2400" dirty="0" smtClean="0"/>
              <a:t> banana.  </a:t>
            </a:r>
            <a:r>
              <a:rPr lang="en-US" sz="2400" b="1" dirty="0" smtClean="0">
                <a:solidFill>
                  <a:srgbClr val="FFC000"/>
                </a:solidFill>
              </a:rPr>
              <a:t>Adjective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The banana has hues of </a:t>
            </a:r>
            <a:r>
              <a:rPr lang="en-US" sz="2400" i="1" u="sng" dirty="0" smtClean="0"/>
              <a:t>yellow</a:t>
            </a:r>
            <a:r>
              <a:rPr lang="en-US" sz="2400" dirty="0" smtClean="0"/>
              <a:t>.  </a:t>
            </a:r>
            <a:r>
              <a:rPr lang="en-US" sz="2400" b="1" dirty="0" smtClean="0">
                <a:solidFill>
                  <a:srgbClr val="FFC000"/>
                </a:solidFill>
              </a:rPr>
              <a:t>Noun</a:t>
            </a:r>
          </a:p>
          <a:p>
            <a:pPr algn="l">
              <a:lnSpc>
                <a:spcPct val="100000"/>
              </a:lnSpc>
            </a:pPr>
            <a:r>
              <a:rPr lang="en-US" sz="2400" b="1" i="1" dirty="0"/>
              <a:t>	</a:t>
            </a:r>
            <a:r>
              <a:rPr lang="en-US" sz="2400" dirty="0" smtClean="0"/>
              <a:t>The banana was green at first, but now it’s </a:t>
            </a:r>
          </a:p>
          <a:p>
            <a:pPr algn="l"/>
            <a:r>
              <a:rPr lang="en-US" sz="2400" b="1" i="1" dirty="0"/>
              <a:t>	</a:t>
            </a:r>
            <a:r>
              <a:rPr lang="en-US" sz="2400" b="1" i="1" dirty="0" smtClean="0"/>
              <a:t>	</a:t>
            </a:r>
            <a:r>
              <a:rPr lang="en-US" sz="2400" dirty="0" smtClean="0"/>
              <a:t>beginning to </a:t>
            </a:r>
            <a:r>
              <a:rPr lang="en-US" sz="2400" i="1" u="sng" dirty="0" smtClean="0"/>
              <a:t>yellow</a:t>
            </a:r>
            <a:r>
              <a:rPr lang="en-US" sz="2400" dirty="0" smtClean="0"/>
              <a:t>.  </a:t>
            </a:r>
            <a:r>
              <a:rPr lang="en-US" sz="2400" b="1" dirty="0" smtClean="0">
                <a:solidFill>
                  <a:srgbClr val="FFC000"/>
                </a:solidFill>
              </a:rPr>
              <a:t>Verb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1697812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1" y="3834375"/>
            <a:ext cx="3148214" cy="2573803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809149" y="3978184"/>
            <a:ext cx="425003" cy="35379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4100" y="1043353"/>
            <a:ext cx="7495617" cy="2387600"/>
          </a:xfrm>
        </p:spPr>
        <p:txBody>
          <a:bodyPr/>
          <a:lstStyle/>
          <a:p>
            <a:pPr>
              <a:defRPr/>
            </a:pPr>
            <a:r>
              <a:rPr lang="en-US" dirty="0"/>
              <a:t>That's not a </a:t>
            </a:r>
            <a:r>
              <a:rPr lang="en-US" dirty="0" smtClean="0"/>
              <a:t>Verb?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347" y="3701604"/>
            <a:ext cx="8203842" cy="19779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Learning nouns that are actually verbs</a:t>
            </a:r>
          </a:p>
          <a:p>
            <a:pPr>
              <a:defRPr/>
            </a:pPr>
            <a:r>
              <a:rPr lang="en-US" sz="2800" dirty="0"/>
              <a:t>Introduction to Adverbs</a:t>
            </a:r>
          </a:p>
          <a:p>
            <a:pPr>
              <a:defRPr/>
            </a:pPr>
            <a:r>
              <a:rPr lang="en-US" sz="2800" dirty="0"/>
              <a:t>The difference between Adjectives and Adverbs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23494" y="3580328"/>
            <a:ext cx="96591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7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242" y="287695"/>
            <a:ext cx="7766050" cy="1000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verbs?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80314" y="1524000"/>
            <a:ext cx="8976576" cy="2889250"/>
          </a:xfrm>
        </p:spPr>
        <p:txBody>
          <a:bodyPr anchor="t">
            <a:noAutofit/>
          </a:bodyPr>
          <a:lstStyle/>
          <a:p>
            <a:pPr marL="214313" indent="-214313" algn="l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There are many, many more examples of words that can be both </a:t>
            </a:r>
            <a:r>
              <a:rPr lang="en-US" sz="2400" dirty="0">
                <a:solidFill>
                  <a:srgbClr val="FFC000"/>
                </a:solidFill>
              </a:rPr>
              <a:t>nouns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C000"/>
                </a:solidFill>
              </a:rPr>
              <a:t>verbs</a:t>
            </a:r>
            <a:r>
              <a:rPr lang="en-US" sz="2400" dirty="0"/>
              <a:t>. </a:t>
            </a:r>
          </a:p>
          <a:p>
            <a:pPr marL="214313" indent="-214313" algn="l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Here are a few that you will probably become familiar with: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12471"/>
              </p:ext>
            </p:extLst>
          </p:nvPr>
        </p:nvGraphicFramePr>
        <p:xfrm>
          <a:off x="2985322" y="3343445"/>
          <a:ext cx="67665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</a:tblGrid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father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picture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cake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balloon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bank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beach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cook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flower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radio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coin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bear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sand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help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Pen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dog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313645" y="1300766"/>
            <a:ext cx="9543245" cy="128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66433"/>
            <a:ext cx="9001462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Person, Place, Thing or Idea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95269" y="3602038"/>
            <a:ext cx="90014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59" y="257577"/>
            <a:ext cx="9478851" cy="1151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Converting nouns or adjectives to verbs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617" y="1676400"/>
            <a:ext cx="9208393" cy="4363792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You can change nouns and adjectives into verbs by adding the suffixes – </a:t>
            </a:r>
            <a:r>
              <a:rPr lang="en-US" sz="2600" dirty="0">
                <a:solidFill>
                  <a:srgbClr val="FFC000"/>
                </a:solidFill>
              </a:rPr>
              <a:t>ate</a:t>
            </a:r>
            <a:r>
              <a:rPr lang="en-US" sz="2600" dirty="0"/>
              <a:t>, - </a:t>
            </a:r>
            <a:r>
              <a:rPr lang="en-US" sz="2600" dirty="0">
                <a:solidFill>
                  <a:srgbClr val="FFC000"/>
                </a:solidFill>
              </a:rPr>
              <a:t>ise</a:t>
            </a:r>
            <a:r>
              <a:rPr lang="en-US" sz="2600" dirty="0"/>
              <a:t>, - </a:t>
            </a:r>
            <a:r>
              <a:rPr lang="en-US" sz="2600" dirty="0">
                <a:solidFill>
                  <a:srgbClr val="FFC000"/>
                </a:solidFill>
              </a:rPr>
              <a:t>en</a:t>
            </a:r>
            <a:r>
              <a:rPr lang="en-US" sz="2600" dirty="0"/>
              <a:t>, - </a:t>
            </a:r>
            <a:r>
              <a:rPr lang="en-US" sz="2600" dirty="0" err="1">
                <a:solidFill>
                  <a:srgbClr val="FFC000"/>
                </a:solidFill>
              </a:rPr>
              <a:t>ify</a:t>
            </a:r>
            <a:r>
              <a:rPr lang="en-US" sz="2600" dirty="0"/>
              <a:t>, - </a:t>
            </a:r>
            <a:r>
              <a:rPr lang="en-US" sz="2600" dirty="0" err="1">
                <a:solidFill>
                  <a:srgbClr val="FFC000"/>
                </a:solidFill>
              </a:rPr>
              <a:t>ing</a:t>
            </a: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/>
              <a:t>and - </a:t>
            </a:r>
            <a:r>
              <a:rPr lang="en-US" sz="2600" dirty="0">
                <a:solidFill>
                  <a:srgbClr val="FFC000"/>
                </a:solidFill>
              </a:rPr>
              <a:t>ed</a:t>
            </a:r>
            <a:r>
              <a:rPr lang="en-US" sz="2600" dirty="0"/>
              <a:t>. </a:t>
            </a:r>
          </a:p>
          <a:p>
            <a:pPr marL="285750" indent="-285750" algn="l"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Here are some examples:</a:t>
            </a:r>
          </a:p>
          <a:p>
            <a:pPr>
              <a:defRPr/>
            </a:pPr>
            <a:r>
              <a:rPr lang="en-US" sz="2600" u="sng" dirty="0"/>
              <a:t>author</a:t>
            </a:r>
            <a:r>
              <a:rPr lang="en-US" sz="2600" dirty="0"/>
              <a:t> becomes author</a:t>
            </a:r>
            <a:r>
              <a:rPr lang="en-US" sz="2600" b="1" dirty="0">
                <a:solidFill>
                  <a:srgbClr val="FFC000"/>
                </a:solidFill>
              </a:rPr>
              <a:t>ize</a:t>
            </a:r>
          </a:p>
          <a:p>
            <a:pPr>
              <a:defRPr/>
            </a:pPr>
            <a:r>
              <a:rPr lang="en-US" sz="2600" u="sng" dirty="0"/>
              <a:t>assassin</a:t>
            </a:r>
            <a:r>
              <a:rPr lang="en-US" sz="2600" b="1" dirty="0"/>
              <a:t> </a:t>
            </a:r>
            <a:r>
              <a:rPr lang="en-US" sz="2600" dirty="0"/>
              <a:t>becomes assassin</a:t>
            </a:r>
            <a:r>
              <a:rPr lang="en-US" sz="2600" b="1" dirty="0">
                <a:solidFill>
                  <a:srgbClr val="FFC000"/>
                </a:solidFill>
              </a:rPr>
              <a:t>ate</a:t>
            </a:r>
          </a:p>
          <a:p>
            <a:pPr>
              <a:defRPr/>
            </a:pPr>
            <a:r>
              <a:rPr lang="en-US" sz="2600" u="sng" dirty="0"/>
              <a:t>dark</a:t>
            </a:r>
            <a:r>
              <a:rPr lang="en-US" sz="2600" b="1" dirty="0"/>
              <a:t> </a:t>
            </a:r>
            <a:r>
              <a:rPr lang="en-US" sz="2600" dirty="0"/>
              <a:t>becomes dark</a:t>
            </a:r>
            <a:r>
              <a:rPr lang="en-US" sz="2600" b="1" dirty="0">
                <a:solidFill>
                  <a:srgbClr val="FFC000"/>
                </a:solidFill>
              </a:rPr>
              <a:t>en</a:t>
            </a:r>
          </a:p>
          <a:p>
            <a:pPr>
              <a:defRPr/>
            </a:pPr>
            <a:r>
              <a:rPr lang="en-US" sz="2600" u="sng" dirty="0"/>
              <a:t>class</a:t>
            </a:r>
            <a:r>
              <a:rPr lang="en-US" sz="2600" b="1" dirty="0"/>
              <a:t> </a:t>
            </a:r>
            <a:r>
              <a:rPr lang="en-US" sz="2600" dirty="0"/>
              <a:t>becomes class</a:t>
            </a:r>
            <a:r>
              <a:rPr lang="en-US" sz="2600" b="1" dirty="0">
                <a:solidFill>
                  <a:srgbClr val="FFC000"/>
                </a:solidFill>
              </a:rPr>
              <a:t>ify</a:t>
            </a:r>
          </a:p>
          <a:p>
            <a:pPr>
              <a:defRPr/>
            </a:pPr>
            <a:r>
              <a:rPr lang="en-US" sz="2600" u="sng" dirty="0"/>
              <a:t>friend</a:t>
            </a:r>
            <a:r>
              <a:rPr lang="en-US" sz="2600" dirty="0"/>
              <a:t> becomes friend</a:t>
            </a:r>
            <a:r>
              <a:rPr lang="en-US" sz="2600" b="1" dirty="0">
                <a:solidFill>
                  <a:srgbClr val="FFC000"/>
                </a:solidFill>
              </a:rPr>
              <a:t>ing</a:t>
            </a:r>
          </a:p>
          <a:p>
            <a:pPr>
              <a:defRPr/>
            </a:pPr>
            <a:r>
              <a:rPr lang="en-US" sz="2600" u="sng" dirty="0"/>
              <a:t>floor</a:t>
            </a:r>
            <a:r>
              <a:rPr lang="en-US" sz="2600" b="1" dirty="0"/>
              <a:t> </a:t>
            </a:r>
            <a:r>
              <a:rPr lang="en-US" sz="2600" dirty="0"/>
              <a:t>becomes floor</a:t>
            </a:r>
            <a:r>
              <a:rPr lang="en-US" sz="2600" b="1" dirty="0">
                <a:solidFill>
                  <a:srgbClr val="FFC000"/>
                </a:solidFill>
              </a:rPr>
              <a:t>ed</a:t>
            </a:r>
          </a:p>
          <a:p>
            <a:pPr algn="l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75008" y="1493949"/>
            <a:ext cx="9659155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54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8118" y="534473"/>
            <a:ext cx="7620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 smtClean="0"/>
              <a:t>ADVERBS</a:t>
            </a:r>
            <a:endParaRPr lang="en-US" altLang="en-US" sz="48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545466" y="1678546"/>
            <a:ext cx="9414456" cy="47093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Adverbs describe and modify or change other words, just as adjectives do.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HOWEVER, instead of </a:t>
            </a:r>
            <a:r>
              <a:rPr lang="en-US" altLang="en-US" sz="2400" i="1" dirty="0"/>
              <a:t>describing things</a:t>
            </a:r>
            <a:r>
              <a:rPr lang="en-US" altLang="en-US" sz="2400" dirty="0"/>
              <a:t>, they </a:t>
            </a:r>
            <a:r>
              <a:rPr lang="en-US" altLang="en-US" sz="2400" dirty="0">
                <a:solidFill>
                  <a:srgbClr val="FFC000"/>
                </a:solidFill>
              </a:rPr>
              <a:t>describe actions </a:t>
            </a:r>
            <a:r>
              <a:rPr lang="en-US" altLang="en-US" sz="2400" i="1" dirty="0"/>
              <a:t>&amp; </a:t>
            </a:r>
            <a:r>
              <a:rPr lang="en-US" altLang="en-US" sz="2400" dirty="0">
                <a:solidFill>
                  <a:srgbClr val="FFC000"/>
                </a:solidFill>
              </a:rPr>
              <a:t>qualities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Adverbs qualify the meanings of verbs, adjectives, and other adverbs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Adverbs answers these </a:t>
            </a:r>
            <a:r>
              <a:rPr lang="en-US" altLang="en-US" sz="2400" dirty="0" smtClean="0"/>
              <a:t>questions:</a:t>
            </a:r>
            <a:endParaRPr lang="en-US" altLang="en-US" sz="2400" dirty="0"/>
          </a:p>
          <a:p>
            <a:pPr lvl="4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How did the runner run?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How deep was the snow?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How well did the singer sing?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90918" y="1403797"/>
            <a:ext cx="937582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8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776" y="455440"/>
            <a:ext cx="8259248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 dirty="0"/>
              <a:t>Features of Adverbs</a:t>
            </a:r>
            <a:endParaRPr lang="en-CA" altLang="en-US" sz="4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1074098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Many adverbs end in </a:t>
            </a:r>
            <a:r>
              <a:rPr lang="en-US" altLang="en-US" sz="2400" i="1" dirty="0"/>
              <a:t>–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ly</a:t>
            </a:r>
            <a:r>
              <a:rPr lang="en-US" altLang="en-US" sz="2400" dirty="0" smtClean="0"/>
              <a:t>: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lovely, ugly, sadly, happily, briefly, easily, </a:t>
            </a:r>
            <a:r>
              <a:rPr lang="en-US" altLang="en-US" sz="2400" i="1" dirty="0" smtClean="0"/>
              <a:t>truly</a:t>
            </a:r>
            <a:endParaRPr lang="en-US" altLang="en-US" sz="2400" i="1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Adverbs </a:t>
            </a:r>
            <a:r>
              <a:rPr lang="en-US" altLang="en-US" sz="2400" dirty="0" smtClean="0"/>
              <a:t>modify or </a:t>
            </a:r>
            <a:r>
              <a:rPr lang="en-US" altLang="en-US" sz="2400" dirty="0"/>
              <a:t>change the meaning of a verb, an adjective, or another </a:t>
            </a:r>
            <a:r>
              <a:rPr lang="en-US" altLang="en-US" sz="2400" dirty="0" smtClean="0"/>
              <a:t>adverb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	</a:t>
            </a:r>
            <a:r>
              <a:rPr lang="en-US" altLang="en-US" dirty="0" smtClean="0"/>
              <a:t>Modify </a:t>
            </a:r>
            <a:r>
              <a:rPr lang="en-US" altLang="en-US" u="sng" dirty="0" smtClean="0"/>
              <a:t>Verb</a:t>
            </a:r>
            <a:r>
              <a:rPr lang="en-US" altLang="en-US" dirty="0" smtClean="0"/>
              <a:t>:  Good </a:t>
            </a:r>
            <a:r>
              <a:rPr lang="en-US" altLang="en-US" dirty="0"/>
              <a:t>drivers </a:t>
            </a:r>
            <a:r>
              <a:rPr lang="en-US" altLang="en-US" u="sng" dirty="0"/>
              <a:t>turn</a:t>
            </a:r>
            <a:r>
              <a:rPr lang="en-US" altLang="en-US" dirty="0"/>
              <a:t> the corner </a:t>
            </a:r>
            <a:r>
              <a:rPr lang="en-US" altLang="en-US" dirty="0">
                <a:solidFill>
                  <a:srgbClr val="FFC000"/>
                </a:solidFill>
              </a:rPr>
              <a:t>slowly</a:t>
            </a:r>
            <a:r>
              <a:rPr lang="en-US" altLang="en-US" dirty="0" smtClean="0"/>
              <a:t>.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Modify </a:t>
            </a:r>
            <a:r>
              <a:rPr lang="en-US" altLang="en-US" u="sng" dirty="0"/>
              <a:t>Adjective</a:t>
            </a:r>
            <a:r>
              <a:rPr lang="en-US" altLang="en-US" dirty="0"/>
              <a:t>: 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FFC000"/>
                </a:solidFill>
              </a:rPr>
              <a:t>Really </a:t>
            </a:r>
            <a:r>
              <a:rPr lang="en-US" altLang="en-US" u="sng" dirty="0" smtClean="0"/>
              <a:t>bad</a:t>
            </a:r>
            <a:r>
              <a:rPr lang="en-US" altLang="en-US" dirty="0" smtClean="0"/>
              <a:t> </a:t>
            </a:r>
            <a:r>
              <a:rPr lang="en-US" altLang="en-US" dirty="0"/>
              <a:t>drivers turn that corner </a:t>
            </a:r>
            <a:r>
              <a:rPr lang="en-US" altLang="en-US" dirty="0" smtClean="0"/>
              <a:t>fast.</a:t>
            </a: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/>
              <a:t>Modify </a:t>
            </a:r>
            <a:r>
              <a:rPr lang="en-US" altLang="en-US" u="sng" dirty="0"/>
              <a:t>Adverb</a:t>
            </a:r>
            <a:r>
              <a:rPr lang="en-US" altLang="en-US" dirty="0"/>
              <a:t>: </a:t>
            </a:r>
            <a:r>
              <a:rPr lang="en-US" altLang="en-US" dirty="0" smtClean="0"/>
              <a:t> </a:t>
            </a:r>
            <a:r>
              <a:rPr lang="en-US" altLang="en-US" dirty="0"/>
              <a:t>The car turned the corner </a:t>
            </a:r>
            <a:r>
              <a:rPr lang="en-US" altLang="en-US" dirty="0">
                <a:solidFill>
                  <a:srgbClr val="FFC000"/>
                </a:solidFill>
              </a:rPr>
              <a:t>really </a:t>
            </a:r>
            <a:r>
              <a:rPr lang="en-US" altLang="en-US" u="sng" dirty="0"/>
              <a:t>quickly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Placement of </a:t>
            </a:r>
            <a:r>
              <a:rPr lang="en-US" altLang="en-US" sz="2400" dirty="0" smtClean="0"/>
              <a:t>adverbs can </a:t>
            </a:r>
            <a:r>
              <a:rPr lang="en-US" altLang="en-US" sz="2400" dirty="0"/>
              <a:t>usually be moved around in a sentence </a:t>
            </a:r>
            <a:r>
              <a:rPr lang="en-US" altLang="en-US" sz="2400" dirty="0" smtClean="0"/>
              <a:t>without </a:t>
            </a:r>
            <a:r>
              <a:rPr lang="en-US" altLang="en-US" sz="2400" dirty="0"/>
              <a:t>changing the meaning</a:t>
            </a:r>
            <a:r>
              <a:rPr lang="en-US" alt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Adverbs that modify adjectives or other adverbs belong right in the front of the words they modify</a:t>
            </a:r>
            <a:r>
              <a:rPr lang="en-US" altLang="en-US" sz="2400" dirty="0" smtClean="0"/>
              <a:t>.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" y="1236372"/>
            <a:ext cx="10393251" cy="70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7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480811"/>
            <a:ext cx="7620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 dirty="0" smtClean="0"/>
              <a:t>Adverb Examples</a:t>
            </a:r>
            <a:endParaRPr lang="en-CA" altLang="en-US" sz="4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38413"/>
            <a:ext cx="8458200" cy="236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He played guitar </a:t>
            </a:r>
            <a:r>
              <a:rPr lang="en-US" altLang="en-US" sz="2400" dirty="0">
                <a:solidFill>
                  <a:srgbClr val="FFC000"/>
                </a:solidFill>
              </a:rPr>
              <a:t>skillfully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He played guitar </a:t>
            </a:r>
            <a:r>
              <a:rPr lang="en-US" altLang="en-US" sz="2400" dirty="0">
                <a:solidFill>
                  <a:srgbClr val="FFC000"/>
                </a:solidFill>
              </a:rPr>
              <a:t>dreadfully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/>
              <a:t>He played guitar </a:t>
            </a:r>
            <a:r>
              <a:rPr lang="en-US" altLang="en-US" sz="2400" dirty="0">
                <a:solidFill>
                  <a:srgbClr val="FFC000"/>
                </a:solidFill>
              </a:rPr>
              <a:t>passionately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He plays the guitar </a:t>
            </a:r>
            <a:r>
              <a:rPr lang="en-US" altLang="en-US" sz="2400" dirty="0" smtClean="0">
                <a:solidFill>
                  <a:srgbClr val="FFC000"/>
                </a:solidFill>
              </a:rPr>
              <a:t>well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He plucks the guitar string </a:t>
            </a:r>
            <a:r>
              <a:rPr lang="en-US" altLang="en-US" sz="2400" dirty="0" smtClean="0">
                <a:solidFill>
                  <a:srgbClr val="FFC000"/>
                </a:solidFill>
              </a:rPr>
              <a:t>softly</a:t>
            </a:r>
            <a:r>
              <a:rPr lang="en-US" altLang="en-US" sz="2400" dirty="0" smtClean="0"/>
              <a:t>.</a:t>
            </a:r>
            <a:endParaRPr lang="en-CA" alt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611469" y="1284667"/>
            <a:ext cx="9197662" cy="32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5613"/>
            <a:ext cx="2209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50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346" y="403951"/>
            <a:ext cx="9042042" cy="782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Adverbs vs adjectives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440" y="1371600"/>
            <a:ext cx="8379854" cy="50292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dirty="0"/>
              <a:t>Adverbs describes </a:t>
            </a:r>
            <a:r>
              <a:rPr lang="en-US" u="sng" dirty="0"/>
              <a:t>verbs</a:t>
            </a:r>
            <a:r>
              <a:rPr lang="en-US" dirty="0"/>
              <a:t>, </a:t>
            </a:r>
            <a:r>
              <a:rPr lang="en-US" u="sng" dirty="0"/>
              <a:t>adjectives</a:t>
            </a:r>
            <a:r>
              <a:rPr lang="en-US" dirty="0"/>
              <a:t> and </a:t>
            </a:r>
            <a:r>
              <a:rPr lang="en-US" u="sng" dirty="0"/>
              <a:t>adverbs</a:t>
            </a:r>
            <a:r>
              <a:rPr lang="en-US" dirty="0" smtClean="0"/>
              <a:t>.</a:t>
            </a:r>
            <a:endParaRPr lang="en-US" dirty="0"/>
          </a:p>
          <a:p>
            <a:pPr algn="l">
              <a:defRPr/>
            </a:pPr>
            <a:r>
              <a:rPr lang="en-US" dirty="0"/>
              <a:t>		He </a:t>
            </a:r>
            <a:r>
              <a:rPr lang="en-US" u="sng" dirty="0"/>
              <a:t>left</a:t>
            </a:r>
            <a:r>
              <a:rPr lang="en-US" dirty="0"/>
              <a:t> the room </a:t>
            </a:r>
            <a:r>
              <a:rPr lang="en-US" dirty="0">
                <a:solidFill>
                  <a:srgbClr val="FFC000"/>
                </a:solidFill>
              </a:rPr>
              <a:t>quickly</a:t>
            </a:r>
            <a:r>
              <a:rPr lang="en-US" dirty="0"/>
              <a:t>.</a:t>
            </a:r>
          </a:p>
          <a:p>
            <a:pPr algn="l">
              <a:defRPr/>
            </a:pPr>
            <a:r>
              <a:rPr lang="en-US" dirty="0"/>
              <a:t>		She </a:t>
            </a:r>
            <a:r>
              <a:rPr lang="en-US" u="sng" dirty="0"/>
              <a:t>dances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well</a:t>
            </a:r>
            <a:r>
              <a:rPr lang="en-US" dirty="0"/>
              <a:t>.</a:t>
            </a:r>
          </a:p>
          <a:p>
            <a:pPr algn="l">
              <a:defRPr/>
            </a:pPr>
            <a:r>
              <a:rPr lang="en-US" dirty="0"/>
              <a:t>		He </a:t>
            </a:r>
            <a:r>
              <a:rPr lang="en-US" u="sng" dirty="0"/>
              <a:t>works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hardly</a:t>
            </a:r>
            <a:r>
              <a:rPr lang="en-US" dirty="0" smtClean="0"/>
              <a:t>.</a:t>
            </a:r>
          </a:p>
          <a:p>
            <a:pPr algn="l">
              <a:defRPr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dirty="0"/>
              <a:t>Adjectives describes </a:t>
            </a:r>
            <a:r>
              <a:rPr lang="en-US" u="sng" dirty="0"/>
              <a:t>nouns</a:t>
            </a:r>
            <a:r>
              <a:rPr lang="en-US" dirty="0" smtClean="0"/>
              <a:t>.</a:t>
            </a:r>
            <a:endParaRPr lang="en-US" dirty="0"/>
          </a:p>
          <a:p>
            <a:pPr algn="l">
              <a:defRPr/>
            </a:pPr>
            <a:r>
              <a:rPr lang="en-US" dirty="0"/>
              <a:t>		This is a </a:t>
            </a:r>
            <a:r>
              <a:rPr lang="en-US" dirty="0">
                <a:solidFill>
                  <a:srgbClr val="FFC000"/>
                </a:solidFill>
              </a:rPr>
              <a:t>nice </a:t>
            </a:r>
            <a:r>
              <a:rPr lang="en-US" u="sng" dirty="0"/>
              <a:t>room</a:t>
            </a:r>
            <a:r>
              <a:rPr lang="en-US" dirty="0"/>
              <a:t>.</a:t>
            </a:r>
          </a:p>
          <a:p>
            <a:pPr algn="l">
              <a:defRPr/>
            </a:pPr>
            <a:r>
              <a:rPr lang="en-US" dirty="0"/>
              <a:t>		She is a </a:t>
            </a:r>
            <a:r>
              <a:rPr lang="en-US" dirty="0">
                <a:solidFill>
                  <a:srgbClr val="FFC000"/>
                </a:solidFill>
              </a:rPr>
              <a:t>good </a:t>
            </a:r>
            <a:r>
              <a:rPr lang="en-US" u="sng" dirty="0"/>
              <a:t>dancer</a:t>
            </a:r>
            <a:r>
              <a:rPr lang="en-US" dirty="0"/>
              <a:t>.</a:t>
            </a:r>
          </a:p>
          <a:p>
            <a:pPr algn="l">
              <a:defRPr/>
            </a:pPr>
            <a:r>
              <a:rPr lang="en-US" dirty="0"/>
              <a:t>		He is a </a:t>
            </a:r>
            <a:r>
              <a:rPr lang="en-US" dirty="0">
                <a:solidFill>
                  <a:srgbClr val="FFC000"/>
                </a:solidFill>
              </a:rPr>
              <a:t>hard </a:t>
            </a:r>
            <a:r>
              <a:rPr lang="en-US" u="sng" dirty="0"/>
              <a:t>worker</a:t>
            </a:r>
            <a:r>
              <a:rPr lang="en-US" dirty="0"/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47611" y="1186589"/>
            <a:ext cx="9096777" cy="32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9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</a:t>
            </a:r>
            <a:r>
              <a:rPr lang="en-US" dirty="0" smtClean="0"/>
              <a:t> </a:t>
            </a:r>
            <a:r>
              <a:rPr lang="en-US" cap="none" dirty="0" smtClean="0"/>
              <a:t>is a</a:t>
            </a:r>
            <a:r>
              <a:rPr lang="en-US" dirty="0" smtClean="0"/>
              <a:t> noun?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086377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Noun</a:t>
            </a:r>
            <a:r>
              <a:rPr lang="en-US" dirty="0" smtClean="0"/>
              <a:t> – a person, place, thing or idea</a:t>
            </a:r>
          </a:p>
          <a:p>
            <a:pPr algn="l"/>
            <a:endParaRPr lang="en-US" sz="8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Common Noun </a:t>
            </a:r>
            <a:r>
              <a:rPr lang="en-US" dirty="0" smtClean="0"/>
              <a:t>– any noun that represents one or all of the members of a class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Examples: </a:t>
            </a:r>
            <a:r>
              <a:rPr lang="en-US" dirty="0" smtClean="0">
                <a:solidFill>
                  <a:srgbClr val="FFC000"/>
                </a:solidFill>
              </a:rPr>
              <a:t>dog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cat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man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woman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education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Proper Noun </a:t>
            </a:r>
            <a:r>
              <a:rPr lang="en-US" dirty="0" smtClean="0"/>
              <a:t>– a noun that is the name of a specific person, place or thing</a:t>
            </a:r>
          </a:p>
          <a:p>
            <a:pPr algn="l"/>
            <a:r>
              <a:rPr lang="en-US" dirty="0" smtClean="0"/>
              <a:t>	Examples: </a:t>
            </a:r>
            <a:r>
              <a:rPr lang="en-US" dirty="0" smtClean="0">
                <a:solidFill>
                  <a:srgbClr val="FFC000"/>
                </a:solidFill>
              </a:rPr>
              <a:t>Susan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Charlie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Orlando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Walmart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Coca Cola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 is a </a:t>
            </a:r>
            <a:r>
              <a:rPr lang="en-US" dirty="0" smtClean="0"/>
              <a:t>pronoun?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240925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Pronouns</a:t>
            </a:r>
            <a:r>
              <a:rPr lang="en-US" dirty="0" smtClean="0"/>
              <a:t> – a word that can take the place of a noun</a:t>
            </a:r>
            <a:endParaRPr lang="en-US" sz="800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Example:  </a:t>
            </a:r>
            <a:r>
              <a:rPr lang="en-US" dirty="0" smtClean="0">
                <a:solidFill>
                  <a:srgbClr val="FFC000"/>
                </a:solidFill>
              </a:rPr>
              <a:t>Marie </a:t>
            </a:r>
            <a:r>
              <a:rPr lang="en-US" dirty="0" smtClean="0"/>
              <a:t>works at </a:t>
            </a:r>
            <a:r>
              <a:rPr lang="en-US" dirty="0" smtClean="0">
                <a:solidFill>
                  <a:srgbClr val="FFC000"/>
                </a:solidFill>
              </a:rPr>
              <a:t>David’s</a:t>
            </a:r>
            <a:r>
              <a:rPr lang="en-US" dirty="0" smtClean="0"/>
              <a:t> school.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C000"/>
                </a:solidFill>
              </a:rPr>
              <a:t>She </a:t>
            </a:r>
            <a:r>
              <a:rPr lang="en-US" dirty="0" smtClean="0"/>
              <a:t>works at </a:t>
            </a:r>
            <a:r>
              <a:rPr lang="en-US" dirty="0" smtClean="0">
                <a:solidFill>
                  <a:srgbClr val="FFC000"/>
                </a:solidFill>
              </a:rPr>
              <a:t>his </a:t>
            </a:r>
            <a:r>
              <a:rPr lang="en-US" dirty="0" smtClean="0"/>
              <a:t>school.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Personal Subject Pronouns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C000"/>
                </a:solidFill>
              </a:rPr>
              <a:t>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you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she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they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Personal Object Pronouns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C000"/>
                </a:solidFill>
              </a:rPr>
              <a:t>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you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him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them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Possessive Pronouns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C000"/>
                </a:solidFill>
              </a:rPr>
              <a:t>mine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yours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its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ours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theirs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Demonstrative Pronouns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C000"/>
                </a:solidFill>
              </a:rPr>
              <a:t>this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these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 is a </a:t>
            </a:r>
            <a:r>
              <a:rPr lang="en-US" dirty="0" smtClean="0"/>
              <a:t>pronoun?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125014"/>
            <a:ext cx="9800822" cy="437881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Interrogative </a:t>
            </a:r>
            <a:r>
              <a:rPr lang="en-US" sz="2800" dirty="0" smtClean="0"/>
              <a:t>Pronouns: </a:t>
            </a:r>
            <a:r>
              <a:rPr lang="en-US" dirty="0" smtClean="0">
                <a:solidFill>
                  <a:srgbClr val="FFC000"/>
                </a:solidFill>
              </a:rPr>
              <a:t>who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whom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what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which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whose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Relative </a:t>
            </a:r>
            <a:r>
              <a:rPr lang="en-US" sz="2800" dirty="0" smtClean="0"/>
              <a:t>Pronouns: </a:t>
            </a:r>
            <a:r>
              <a:rPr lang="en-US" dirty="0" smtClean="0">
                <a:solidFill>
                  <a:srgbClr val="FFC000"/>
                </a:solidFill>
              </a:rPr>
              <a:t>who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which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whom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Indefinite </a:t>
            </a:r>
            <a:r>
              <a:rPr lang="en-US" sz="2800" dirty="0" smtClean="0"/>
              <a:t>Pronouns: </a:t>
            </a:r>
            <a:r>
              <a:rPr lang="en-US" dirty="0" smtClean="0">
                <a:solidFill>
                  <a:srgbClr val="FFC000"/>
                </a:solidFill>
              </a:rPr>
              <a:t>anybody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somebody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nobody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someone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C000"/>
                </a:solidFill>
              </a:rPr>
              <a:t>something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no one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none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each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Reflexive </a:t>
            </a:r>
            <a:r>
              <a:rPr lang="en-US" sz="2800" dirty="0" smtClean="0"/>
              <a:t>Pronouns: </a:t>
            </a:r>
            <a:r>
              <a:rPr lang="en-US" dirty="0" smtClean="0">
                <a:solidFill>
                  <a:srgbClr val="FFC000"/>
                </a:solidFill>
              </a:rPr>
              <a:t>myself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yourself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himself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herself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C000"/>
                </a:solidFill>
              </a:rPr>
              <a:t>itself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ourselves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yourselves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themselves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Reciprocal Pronouns </a:t>
            </a:r>
            <a:r>
              <a:rPr lang="en-US" dirty="0" smtClean="0"/>
              <a:t>– used to identify and action or feeling that is reciprocated: </a:t>
            </a:r>
            <a:r>
              <a:rPr lang="en-US" dirty="0" smtClean="0">
                <a:solidFill>
                  <a:srgbClr val="FFC000"/>
                </a:solidFill>
              </a:rPr>
              <a:t>each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other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40675"/>
            <a:ext cx="9001462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Action Words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95269" y="3602038"/>
            <a:ext cx="90014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</a:t>
            </a:r>
            <a:r>
              <a:rPr lang="en-US" dirty="0" smtClean="0"/>
              <a:t> </a:t>
            </a:r>
            <a:r>
              <a:rPr lang="en-US" cap="none" dirty="0" smtClean="0"/>
              <a:t>is a</a:t>
            </a:r>
            <a:r>
              <a:rPr lang="en-US" dirty="0" smtClean="0"/>
              <a:t> Verb?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889" y="1983347"/>
            <a:ext cx="9800822" cy="455912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Verb</a:t>
            </a:r>
            <a:r>
              <a:rPr lang="en-US" dirty="0" smtClean="0"/>
              <a:t> – </a:t>
            </a:r>
            <a:r>
              <a:rPr lang="en-US" dirty="0" smtClean="0"/>
              <a:t>is </a:t>
            </a:r>
            <a:r>
              <a:rPr lang="en-US" dirty="0"/>
              <a:t>a word which describes the action in a sentence </a:t>
            </a:r>
          </a:p>
          <a:p>
            <a:pPr algn="l"/>
            <a:endParaRPr lang="en-US" sz="8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Present Tense </a:t>
            </a:r>
            <a:r>
              <a:rPr lang="en-US" dirty="0" smtClean="0"/>
              <a:t>– </a:t>
            </a:r>
            <a:r>
              <a:rPr lang="en-US" dirty="0"/>
              <a:t>describes an action that is happening now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Examples: </a:t>
            </a:r>
            <a:r>
              <a:rPr lang="en-US" dirty="0" smtClean="0">
                <a:solidFill>
                  <a:srgbClr val="FFC000"/>
                </a:solidFill>
              </a:rPr>
              <a:t>flies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sings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cries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sleeps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Past Tense </a:t>
            </a:r>
            <a:r>
              <a:rPr lang="en-US" dirty="0" smtClean="0"/>
              <a:t>– </a:t>
            </a:r>
            <a:r>
              <a:rPr lang="en-US" dirty="0"/>
              <a:t>actions which happened some time ago </a:t>
            </a:r>
            <a:endParaRPr lang="en-US" dirty="0" smtClean="0"/>
          </a:p>
          <a:p>
            <a:pPr algn="l"/>
            <a:r>
              <a:rPr lang="en-US" dirty="0" smtClean="0"/>
              <a:t>	Examples: </a:t>
            </a:r>
            <a:r>
              <a:rPr lang="en-US" dirty="0" smtClean="0">
                <a:solidFill>
                  <a:srgbClr val="FFC000"/>
                </a:solidFill>
              </a:rPr>
              <a:t>wanted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played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tried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kissed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/>
              <a:t>Future </a:t>
            </a:r>
            <a:r>
              <a:rPr lang="en-US" sz="2800" dirty="0" smtClean="0"/>
              <a:t>Tense </a:t>
            </a:r>
            <a:r>
              <a:rPr lang="en-US" dirty="0" smtClean="0"/>
              <a:t>– </a:t>
            </a:r>
            <a:r>
              <a:rPr lang="en-US" dirty="0"/>
              <a:t>actions which are going to happen 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Examples: </a:t>
            </a:r>
            <a:r>
              <a:rPr lang="en-US" dirty="0" smtClean="0">
                <a:solidFill>
                  <a:srgbClr val="FFC000"/>
                </a:solidFill>
              </a:rPr>
              <a:t>will awaken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going to start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will enjoy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480810"/>
            <a:ext cx="10353761" cy="98738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 smtClean="0"/>
              <a:t>Verb </a:t>
            </a:r>
            <a:r>
              <a:rPr lang="en-GB" altLang="en-US" sz="4800" dirty="0" smtClean="0"/>
              <a:t>Tenses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888" y="1832889"/>
            <a:ext cx="10353762" cy="369513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Verb tenses describe </a:t>
            </a:r>
            <a:r>
              <a:rPr lang="en-GB" altLang="en-US" sz="2400" dirty="0" smtClean="0">
                <a:solidFill>
                  <a:srgbClr val="FFC000"/>
                </a:solidFill>
              </a:rPr>
              <a:t>WHEN</a:t>
            </a:r>
            <a:r>
              <a:rPr lang="en-GB" altLang="en-US" sz="2400" dirty="0" smtClean="0"/>
              <a:t> the action is happening</a:t>
            </a:r>
            <a:r>
              <a:rPr lang="en-GB" altLang="en-US" sz="2400" dirty="0" smtClean="0"/>
              <a:t>.</a:t>
            </a:r>
            <a:endParaRPr lang="en-GB" altLang="en-US" sz="24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b="1" dirty="0" smtClean="0"/>
              <a:t>PRESENT</a:t>
            </a:r>
            <a:r>
              <a:rPr lang="en-GB" altLang="en-US" sz="2400" b="1" dirty="0" smtClean="0">
                <a:solidFill>
                  <a:schemeClr val="hlink"/>
                </a:solidFill>
              </a:rPr>
              <a:t> </a:t>
            </a:r>
            <a:r>
              <a:rPr lang="en-GB" altLang="en-US" sz="2400" dirty="0" smtClean="0"/>
              <a:t>(it</a:t>
            </a:r>
            <a:r>
              <a:rPr lang="en-GB" altLang="en-US" sz="2400" dirty="0" smtClean="0">
                <a:latin typeface="Times New Roman" panose="02020603050405020304" pitchFamily="18" charset="0"/>
              </a:rPr>
              <a:t>’</a:t>
            </a:r>
            <a:r>
              <a:rPr lang="en-GB" altLang="en-US" sz="2400" dirty="0" smtClean="0"/>
              <a:t>s happening NOW.)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b="1" dirty="0" smtClean="0"/>
              <a:t>PAST</a:t>
            </a:r>
            <a:r>
              <a:rPr lang="en-GB" altLang="en-US" sz="2400" dirty="0" smtClean="0"/>
              <a:t> (it</a:t>
            </a:r>
            <a:r>
              <a:rPr lang="en-GB" altLang="en-US" sz="2400" dirty="0" smtClean="0">
                <a:latin typeface="Times New Roman" panose="02020603050405020304" pitchFamily="18" charset="0"/>
              </a:rPr>
              <a:t>’</a:t>
            </a:r>
            <a:r>
              <a:rPr lang="en-GB" altLang="en-US" sz="2400" dirty="0" smtClean="0"/>
              <a:t>s ALREADY happened.)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b="1" dirty="0" smtClean="0"/>
              <a:t>FUTURE</a:t>
            </a:r>
            <a:r>
              <a:rPr lang="en-GB" altLang="en-US" sz="2400" dirty="0" smtClean="0"/>
              <a:t> </a:t>
            </a:r>
            <a:r>
              <a:rPr lang="en-GB" altLang="en-US" sz="2400" dirty="0" smtClean="0"/>
              <a:t>(it</a:t>
            </a:r>
            <a:r>
              <a:rPr lang="en-GB" altLang="en-US" sz="2400" dirty="0" smtClean="0">
                <a:latin typeface="Times New Roman" panose="02020603050405020304" pitchFamily="18" charset="0"/>
              </a:rPr>
              <a:t>’</a:t>
            </a:r>
            <a:r>
              <a:rPr lang="en-GB" altLang="en-US" sz="2400" dirty="0" smtClean="0"/>
              <a:t>s ABOUT to happen</a:t>
            </a:r>
            <a:r>
              <a:rPr lang="en-GB" altLang="en-US" sz="2400" dirty="0" smtClean="0"/>
              <a:t>.)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To change a verb from present to past most words add - </a:t>
            </a:r>
            <a:r>
              <a:rPr lang="en-GB" altLang="en-US" sz="2400" dirty="0" err="1" smtClean="0">
                <a:solidFill>
                  <a:srgbClr val="FFC000"/>
                </a:solidFill>
              </a:rPr>
              <a:t>ed</a:t>
            </a:r>
            <a:endParaRPr lang="en-GB" altLang="en-US" sz="24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453121"/>
            <a:ext cx="9022862" cy="3657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17812" y="4649273"/>
            <a:ext cx="2856463" cy="203023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walk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jump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look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play</a:t>
            </a:r>
          </a:p>
          <a:p>
            <a:endParaRPr lang="en-GB" altLang="en-US" sz="54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727201" y="4649272"/>
            <a:ext cx="2867565" cy="203023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walk</a:t>
            </a:r>
            <a:r>
              <a:rPr lang="en-GB" altLang="en-US" sz="5400" dirty="0" smtClean="0">
                <a:solidFill>
                  <a:schemeClr val="tx2"/>
                </a:solidFill>
              </a:rPr>
              <a:t>ed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jump</a:t>
            </a:r>
            <a:r>
              <a:rPr lang="en-GB" altLang="en-US" sz="5400" dirty="0" smtClean="0">
                <a:solidFill>
                  <a:schemeClr val="tx2"/>
                </a:solidFill>
              </a:rPr>
              <a:t>ed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look</a:t>
            </a:r>
            <a:r>
              <a:rPr lang="en-GB" altLang="en-US" sz="5400" dirty="0" smtClean="0">
                <a:solidFill>
                  <a:schemeClr val="tx2"/>
                </a:solidFill>
              </a:rPr>
              <a:t>ed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5400" dirty="0" smtClean="0"/>
              <a:t>play</a:t>
            </a:r>
            <a:r>
              <a:rPr lang="en-GB" altLang="en-US" sz="5400" dirty="0" smtClean="0">
                <a:solidFill>
                  <a:schemeClr val="tx2"/>
                </a:solidFill>
              </a:rPr>
              <a:t>ed</a:t>
            </a:r>
          </a:p>
          <a:p>
            <a:endParaRPr lang="en-GB" altLang="en-US" sz="5400" dirty="0"/>
          </a:p>
        </p:txBody>
      </p:sp>
      <p:sp>
        <p:nvSpPr>
          <p:cNvPr id="2" name="Right Arrow 1"/>
          <p:cNvSpPr/>
          <p:nvPr/>
        </p:nvSpPr>
        <p:spPr>
          <a:xfrm>
            <a:off x="5344733" y="5409127"/>
            <a:ext cx="1107583" cy="4620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3795" y="4782217"/>
            <a:ext cx="170001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Present Tense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4430" y="4782217"/>
            <a:ext cx="1700012" cy="369332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Past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 tenses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3189" y="3528810"/>
            <a:ext cx="10058400" cy="51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21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1483&quot;&gt;&lt;/object&gt;&lt;object type=&quot;2&quot; unique_id=&quot;11484&quot;&gt;&lt;object type=&quot;3&quot; unique_id=&quot;11485&quot;&gt;&lt;property id=&quot;20148&quot; value=&quot;5&quot;/&gt;&lt;property id=&quot;20300&quot; value=&quot;Slide 1 - &amp;quot;English Basics&amp;quot;&quot;/&gt;&lt;property id=&quot;20307&quot; value=&quot;256&quot;/&gt;&lt;/object&gt;&lt;object type=&quot;3&quot; unique_id=&quot;11663&quot;&gt;&lt;property id=&quot;20148&quot; value=&quot;5&quot;/&gt;&lt;property id=&quot;20300&quot; value=&quot;Slide 2 - &amp;quot;nouns&amp;quot;&quot;/&gt;&lt;property id=&quot;20307&quot; value=&quot;257&quot;/&gt;&lt;/object&gt;&lt;object type=&quot;3&quot; unique_id=&quot;11664&quot;&gt;&lt;property id=&quot;20148&quot; value=&quot;5&quot;/&gt;&lt;property id=&quot;20300&quot; value=&quot;Slide 3 - &amp;quot;What is a noun?&amp;quot;&quot;/&gt;&lt;property id=&quot;20307&quot; value=&quot;258&quot;/&gt;&lt;/object&gt;&lt;object type=&quot;3&quot; unique_id=&quot;11665&quot;&gt;&lt;property id=&quot;20148&quot; value=&quot;5&quot;/&gt;&lt;property id=&quot;20300&quot; value=&quot;Slide 4 - &amp;quot;What is a pronoun?&amp;quot;&quot;/&gt;&lt;property id=&quot;20307&quot; value=&quot;259&quot;/&gt;&lt;/object&gt;&lt;object type=&quot;3&quot; unique_id=&quot;11666&quot;&gt;&lt;property id=&quot;20148&quot; value=&quot;5&quot;/&gt;&lt;property id=&quot;20300&quot; value=&quot;Slide 5 - &amp;quot;What is a pronoun?&amp;quot;&quot;/&gt;&lt;property id=&quot;20307&quot; value=&quot;260&quot;/&gt;&lt;/object&gt;&lt;object type=&quot;3&quot; unique_id=&quot;11821&quot;&gt;&lt;property id=&quot;20148&quot; value=&quot;5&quot;/&gt;&lt;property id=&quot;20300&quot; value=&quot;Slide 6 - &amp;quot;verbs&amp;quot;&quot;/&gt;&lt;property id=&quot;20307&quot; value=&quot;261&quot;/&gt;&lt;/object&gt;&lt;object type=&quot;3&quot; unique_id=&quot;11822&quot;&gt;&lt;property id=&quot;20148&quot; value=&quot;5&quot;/&gt;&lt;property id=&quot;20300&quot; value=&quot;Slide 7 - &amp;quot;What is a Verb?&amp;quot;&quot;/&gt;&lt;property id=&quot;20307&quot; value=&quot;262&quot;/&gt;&lt;/object&gt;&lt;object type=&quot;3&quot; unique_id=&quot;11902&quot;&gt;&lt;property id=&quot;20148&quot; value=&quot;5&quot;/&gt;&lt;property id=&quot;20300&quot; value=&quot;Slide 8 - &amp;quot;Verb Tenses&amp;quot;&quot;/&gt;&lt;property id=&quot;20307&quot; value=&quot;263&quot;/&gt;&lt;/object&gt;&lt;object type=&quot;3&quot; unique_id=&quot;12292&quot;&gt;&lt;property id=&quot;20148&quot; value=&quot;5&quot;/&gt;&lt;property id=&quot;20300&quot; value=&quot;Slide 9 - &amp;quot;Verb tenses&amp;quot;&quot;/&gt;&lt;property id=&quot;20307&quot; value=&quot;264&quot;/&gt;&lt;/object&gt;&lt;object type=&quot;3&quot; unique_id=&quot;12315&quot;&gt;&lt;property id=&quot;20148&quot; value=&quot;5&quot;/&gt;&lt;property id=&quot;20300&quot; value=&quot;Slide 10 - &amp;quot;The importance of time&amp;quot;&quot;/&gt;&lt;property id=&quot;20307&quot; value=&quot;265&quot;/&gt;&lt;/object&gt;&lt;object type=&quot;3&quot; unique_id=&quot;12352&quot;&gt;&lt;property id=&quot;20148&quot; value=&quot;5&quot;/&gt;&lt;property id=&quot;20300&quot; value=&quot;Slide 11 - &amp;quot;The 12 Verb Tenses&amp;quot;&quot;/&gt;&lt;property id=&quot;20307&quot; value=&quot;266&quot;/&gt;&lt;/object&gt;&lt;object type=&quot;3&quot; unique_id=&quot;12460&quot;&gt;&lt;property id=&quot;20148&quot; value=&quot;5&quot;/&gt;&lt;property id=&quot;20300&quot; value=&quot;Slide 12 - &amp;quot;That's not a noun?&amp;quot;&quot;/&gt;&lt;property id=&quot;20307&quot; value=&quot;267&quot;/&gt;&lt;/object&gt;&lt;object type=&quot;3&quot; unique_id=&quot;12461&quot;&gt;&lt;property id=&quot;20148&quot; value=&quot;5&quot;/&gt;&lt;property id=&quot;20300&quot; value=&quot;Slide 13 - &amp;quot;A word can be both a noun and a verb&amp;quot;&quot;/&gt;&lt;property id=&quot;20307&quot; value=&quot;268&quot;/&gt;&lt;/object&gt;&lt;object type=&quot;3&quot; unique_id=&quot;12462&quot;&gt;&lt;property id=&quot;20148&quot; value=&quot;5&quot;/&gt;&lt;property id=&quot;20300&quot; value=&quot;Slide 14 - &amp;quot;nouns?&amp;quot;&quot;/&gt;&lt;property id=&quot;20307&quot; value=&quot;269&quot;/&gt;&lt;/object&gt;&lt;object type=&quot;3&quot; unique_id=&quot;12463&quot;&gt;&lt;property id=&quot;20148&quot; value=&quot;5&quot;/&gt;&lt;property id=&quot;20300&quot; value=&quot;Slide 15 - &amp;quot;Nouns with different meanings in plural form &amp;quot;&quot;/&gt;&lt;property id=&quot;20307&quot; value=&quot;270&quot;/&gt;&lt;/object&gt;&lt;object type=&quot;3&quot; unique_id=&quot;12532&quot;&gt;&lt;property id=&quot;20148&quot; value=&quot;5&quot;/&gt;&lt;property id=&quot;20300&quot; value=&quot;Slide 16 - &amp;quot;adjectives&amp;quot;&quot;/&gt;&lt;property id=&quot;20307&quot; value=&quot;271&quot;/&gt;&lt;/object&gt;&lt;object type=&quot;3&quot; unique_id=&quot;12569&quot;&gt;&lt;property id=&quot;20148&quot; value=&quot;5&quot;/&gt;&lt;property id=&quot;20300&quot; value=&quot;Slide 17 - &amp;quot;Noun or verb or adjective?&amp;quot;&quot;/&gt;&lt;property id=&quot;20307&quot; value=&quot;272&quot;/&gt;&lt;/object&gt;&lt;object type=&quot;3&quot; unique_id=&quot;12664&quot;&gt;&lt;property id=&quot;20148&quot; value=&quot;5&quot;/&gt;&lt;property id=&quot;20300&quot; value=&quot;Slide 18 - &amp;quot;That's not a Verb?&amp;quot;&quot;/&gt;&lt;property id=&quot;20307&quot; value=&quot;273&quot;/&gt;&lt;/object&gt;&lt;object type=&quot;3&quot; unique_id=&quot;12725&quot;&gt;&lt;property id=&quot;20148&quot; value=&quot;5&quot;/&gt;&lt;property id=&quot;20300&quot; value=&quot;Slide 19 - &amp;quot;verbs?&amp;quot;&quot;/&gt;&lt;property id=&quot;20307&quot; value=&quot;274&quot;/&gt;&lt;/object&gt;&lt;object type=&quot;3&quot; unique_id=&quot;12768&quot;&gt;&lt;property id=&quot;20148&quot; value=&quot;5&quot;/&gt;&lt;property id=&quot;20300&quot; value=&quot;Slide 20 - &amp;quot;Converting nouns or adjectives to verbs&amp;quot;&quot;/&gt;&lt;property id=&quot;20307&quot; value=&quot;275&quot;/&gt;&lt;/object&gt;&lt;object type=&quot;3&quot; unique_id=&quot;12813&quot;&gt;&lt;property id=&quot;20148&quot; value=&quot;5&quot;/&gt;&lt;property id=&quot;20300&quot; value=&quot;Slide 21 - &amp;quot;ADVERBS&amp;quot;&quot;/&gt;&lt;property id=&quot;20307&quot; value=&quot;276&quot;/&gt;&lt;/object&gt;&lt;object type=&quot;3&quot; unique_id=&quot;12860&quot;&gt;&lt;property id=&quot;20148&quot; value=&quot;5&quot;/&gt;&lt;property id=&quot;20300&quot; value=&quot;Slide 22 - &amp;quot;Features of Adverbs&amp;quot;&quot;/&gt;&lt;property id=&quot;20307&quot; value=&quot;278&quot;/&gt;&lt;/object&gt;&lt;object type=&quot;3&quot; unique_id=&quot;12861&quot;&gt;&lt;property id=&quot;20148&quot; value=&quot;5&quot;/&gt;&lt;property id=&quot;20300&quot; value=&quot;Slide 23 - &amp;quot;Adverb Examples&amp;quot;&quot;/&gt;&lt;property id=&quot;20307&quot; value=&quot;277&quot;/&gt;&lt;/object&gt;&lt;object type=&quot;3&quot; unique_id=&quot;12912&quot;&gt;&lt;property id=&quot;20148&quot; value=&quot;5&quot;/&gt;&lt;property id=&quot;20300&quot; value=&quot;Slide 24 - &amp;quot;Adverbs vs adjectives&amp;quot;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309</TotalTime>
  <Words>750</Words>
  <Application>Microsoft Office PowerPoint</Application>
  <PresentationFormat>Widescreen</PresentationFormat>
  <Paragraphs>188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Rockwell</vt:lpstr>
      <vt:lpstr>Times New Roman</vt:lpstr>
      <vt:lpstr>Wingdings</vt:lpstr>
      <vt:lpstr>Damask</vt:lpstr>
      <vt:lpstr>English Basics</vt:lpstr>
      <vt:lpstr>nouns</vt:lpstr>
      <vt:lpstr>What is a noun?</vt:lpstr>
      <vt:lpstr>What is a pronoun?</vt:lpstr>
      <vt:lpstr>What is a pronoun?</vt:lpstr>
      <vt:lpstr>verbs</vt:lpstr>
      <vt:lpstr>What is a Verb?</vt:lpstr>
      <vt:lpstr>Verb Tenses</vt:lpstr>
      <vt:lpstr>Verb tenses</vt:lpstr>
      <vt:lpstr>The importance of time</vt:lpstr>
      <vt:lpstr>The 12 Verb Tenses</vt:lpstr>
      <vt:lpstr>That's not a noun?</vt:lpstr>
      <vt:lpstr>A word can be both a noun and a verb</vt:lpstr>
      <vt:lpstr>nouns?</vt:lpstr>
      <vt:lpstr>Nouns with different meanings in plural form </vt:lpstr>
      <vt:lpstr>adjectives</vt:lpstr>
      <vt:lpstr>Noun or verb or adjective?</vt:lpstr>
      <vt:lpstr>That's not a Verb?</vt:lpstr>
      <vt:lpstr>verbs?</vt:lpstr>
      <vt:lpstr>Converting nouns or adjectives to verbs</vt:lpstr>
      <vt:lpstr>ADVERBS</vt:lpstr>
      <vt:lpstr>Features of Adverbs</vt:lpstr>
      <vt:lpstr>Adverb Examples</vt:lpstr>
      <vt:lpstr>Adverbs vs adjectives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Basics</dc:title>
  <dc:creator>Emily Bailey</dc:creator>
  <cp:lastModifiedBy>Emily Bailey</cp:lastModifiedBy>
  <cp:revision>28</cp:revision>
  <dcterms:created xsi:type="dcterms:W3CDTF">2016-04-13T12:24:20Z</dcterms:created>
  <dcterms:modified xsi:type="dcterms:W3CDTF">2016-04-13T17:34:14Z</dcterms:modified>
</cp:coreProperties>
</file>